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79" r:id="rId4"/>
    <p:sldId id="280" r:id="rId5"/>
    <p:sldId id="270" r:id="rId6"/>
    <p:sldId id="271" r:id="rId7"/>
    <p:sldId id="285" r:id="rId8"/>
    <p:sldId id="272" r:id="rId9"/>
    <p:sldId id="284" r:id="rId10"/>
    <p:sldId id="281" r:id="rId11"/>
    <p:sldId id="282" r:id="rId12"/>
    <p:sldId id="28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9" autoAdjust="0"/>
    <p:restoredTop sz="94660"/>
  </p:normalViewPr>
  <p:slideViewPr>
    <p:cSldViewPr snapToGrid="0">
      <p:cViewPr>
        <p:scale>
          <a:sx n="76" d="100"/>
          <a:sy n="76" d="100"/>
        </p:scale>
        <p:origin x="26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394785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D85DF-24AD-4127-B566-FEDD9B458172}" type="datetimeFigureOut">
              <a:rPr lang="en-IN" smtClean="0"/>
              <a:t>19-09-2024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54138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2130416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20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74637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364174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1126692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192631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270656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153413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399704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2D85DF-24AD-4127-B566-FEDD9B458172}" type="datetimeFigureOut">
              <a:rPr lang="en-IN" smtClean="0"/>
              <a:t>19-09-2024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265087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2D85DF-24AD-4127-B566-FEDD9B458172}" type="datetimeFigureOut">
              <a:rPr lang="en-IN" smtClean="0"/>
              <a:t>19-09-2024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264097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113216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132344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92D85DF-24AD-4127-B566-FEDD9B458172}" type="datetimeFigureOut">
              <a:rPr lang="en-IN" smtClean="0"/>
              <a:t>19-09-2024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365803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D85DF-24AD-4127-B566-FEDD9B458172}" type="datetimeFigureOut">
              <a:rPr lang="en-IN" smtClean="0"/>
              <a:t>19-09-2024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8ED0030-7F98-4623-A0B6-C11886CC1928}" type="slidenum">
              <a:rPr lang="en-IN" smtClean="0"/>
              <a:t>‹#›</a:t>
            </a:fld>
            <a:endParaRPr lang="en-IN"/>
          </a:p>
        </p:txBody>
      </p:sp>
    </p:spTree>
    <p:extLst>
      <p:ext uri="{BB962C8B-B14F-4D97-AF65-F5344CB8AC3E}">
        <p14:creationId xmlns:p14="http://schemas.microsoft.com/office/powerpoint/2010/main" val="382902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2D85DF-24AD-4127-B566-FEDD9B458172}" type="datetimeFigureOut">
              <a:rPr lang="en-IN" smtClean="0"/>
              <a:t>19-09-2024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8ED0030-7F98-4623-A0B6-C11886CC1928}" type="slidenum">
              <a:rPr lang="en-IN" smtClean="0"/>
              <a:t>‹#›</a:t>
            </a:fld>
            <a:endParaRPr lang="en-IN"/>
          </a:p>
        </p:txBody>
      </p:sp>
    </p:spTree>
    <p:extLst>
      <p:ext uri="{BB962C8B-B14F-4D97-AF65-F5344CB8AC3E}">
        <p14:creationId xmlns:p14="http://schemas.microsoft.com/office/powerpoint/2010/main" val="6718086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81-46EC-72B2-953F-7F24232CC5E7}"/>
              </a:ext>
            </a:extLst>
          </p:cNvPr>
          <p:cNvSpPr>
            <a:spLocks noGrp="1"/>
          </p:cNvSpPr>
          <p:nvPr>
            <p:ph type="ctrTitle"/>
          </p:nvPr>
        </p:nvSpPr>
        <p:spPr/>
        <p:txBody>
          <a:bodyPr/>
          <a:lstStyle/>
          <a:p>
            <a:r>
              <a:rPr lang="en-IN" dirty="0"/>
              <a:t>DOI , ISSN etc</a:t>
            </a:r>
          </a:p>
        </p:txBody>
      </p:sp>
      <p:sp>
        <p:nvSpPr>
          <p:cNvPr id="3" name="Subtitle 2">
            <a:extLst>
              <a:ext uri="{FF2B5EF4-FFF2-40B4-BE49-F238E27FC236}">
                <a16:creationId xmlns:a16="http://schemas.microsoft.com/office/drawing/2014/main" id="{CE78BE67-BF82-B62B-9762-1DD3949A8129}"/>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6855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2F2B9-F3E6-4C7A-8A7B-78952C31BC90}"/>
              </a:ext>
            </a:extLst>
          </p:cNvPr>
          <p:cNvPicPr>
            <a:picLocks noChangeAspect="1"/>
          </p:cNvPicPr>
          <p:nvPr/>
        </p:nvPicPr>
        <p:blipFill>
          <a:blip r:embed="rId2"/>
          <a:stretch>
            <a:fillRect/>
          </a:stretch>
        </p:blipFill>
        <p:spPr>
          <a:xfrm>
            <a:off x="2013526" y="0"/>
            <a:ext cx="9412663" cy="6055323"/>
          </a:xfrm>
          <a:prstGeom prst="rect">
            <a:avLst/>
          </a:prstGeom>
        </p:spPr>
      </p:pic>
    </p:spTree>
    <p:extLst>
      <p:ext uri="{BB962C8B-B14F-4D97-AF65-F5344CB8AC3E}">
        <p14:creationId xmlns:p14="http://schemas.microsoft.com/office/powerpoint/2010/main" val="138395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A81BD-322F-414C-A112-5A4F3F479BCB}"/>
              </a:ext>
            </a:extLst>
          </p:cNvPr>
          <p:cNvPicPr>
            <a:picLocks noChangeAspect="1"/>
          </p:cNvPicPr>
          <p:nvPr/>
        </p:nvPicPr>
        <p:blipFill>
          <a:blip r:embed="rId2"/>
          <a:stretch>
            <a:fillRect/>
          </a:stretch>
        </p:blipFill>
        <p:spPr>
          <a:xfrm>
            <a:off x="126682" y="1200329"/>
            <a:ext cx="11753626" cy="5431714"/>
          </a:xfrm>
          <a:prstGeom prst="rect">
            <a:avLst/>
          </a:prstGeom>
        </p:spPr>
      </p:pic>
      <p:sp>
        <p:nvSpPr>
          <p:cNvPr id="2" name="Rectangle 1">
            <a:extLst>
              <a:ext uri="{FF2B5EF4-FFF2-40B4-BE49-F238E27FC236}">
                <a16:creationId xmlns:a16="http://schemas.microsoft.com/office/drawing/2014/main" id="{9E6E2B32-FC6C-47F3-B507-8CF0219A4264}"/>
              </a:ext>
            </a:extLst>
          </p:cNvPr>
          <p:cNvSpPr/>
          <p:nvPr/>
        </p:nvSpPr>
        <p:spPr>
          <a:xfrm>
            <a:off x="126682" y="0"/>
            <a:ext cx="12065317" cy="1200329"/>
          </a:xfrm>
          <a:prstGeom prst="rect">
            <a:avLst/>
          </a:prstGeom>
        </p:spPr>
        <p:txBody>
          <a:bodyPr wrap="square">
            <a:spAutoFit/>
          </a:bodyPr>
          <a:lstStyle/>
          <a:p>
            <a:r>
              <a:rPr lang="en-US" dirty="0"/>
              <a:t>ISSN codes are assigned by a network of ISSN National </a:t>
            </a:r>
            <a:r>
              <a:rPr lang="en-US" dirty="0" err="1"/>
              <a:t>Centres</a:t>
            </a:r>
            <a:r>
              <a:rPr lang="en-US" dirty="0"/>
              <a:t>, usually located at national libraries and coordinated by the ISSN International Centre based in Paris. The International Centre is an intergovernmental organization created in 1974 through an agreement between UNESCO and the French government. The International Centre maintains a database of all ISSNs assigned worldwide</a:t>
            </a:r>
            <a:endParaRPr lang="en-IN" dirty="0"/>
          </a:p>
        </p:txBody>
      </p:sp>
    </p:spTree>
    <p:extLst>
      <p:ext uri="{BB962C8B-B14F-4D97-AF65-F5344CB8AC3E}">
        <p14:creationId xmlns:p14="http://schemas.microsoft.com/office/powerpoint/2010/main" val="62360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E39F8-D49B-4763-9CFA-6E26CFF8AF61}"/>
              </a:ext>
            </a:extLst>
          </p:cNvPr>
          <p:cNvSpPr/>
          <p:nvPr/>
        </p:nvSpPr>
        <p:spPr>
          <a:xfrm>
            <a:off x="3048000" y="2967335"/>
            <a:ext cx="6096000" cy="923330"/>
          </a:xfrm>
          <a:prstGeom prst="rect">
            <a:avLst/>
          </a:prstGeom>
        </p:spPr>
        <p:txBody>
          <a:bodyPr>
            <a:spAutoFit/>
          </a:bodyPr>
          <a:lstStyle/>
          <a:p>
            <a:r>
              <a:rPr lang="en-US" dirty="0"/>
              <a:t>It is possible to obtain an ISSN before the publication of the first issue of a print serial or before the</a:t>
            </a:r>
          </a:p>
          <a:p>
            <a:r>
              <a:rPr lang="en-US" dirty="0"/>
              <a:t>release of a serial</a:t>
            </a:r>
            <a:endParaRPr lang="en-IN" dirty="0"/>
          </a:p>
        </p:txBody>
      </p:sp>
    </p:spTree>
    <p:extLst>
      <p:ext uri="{BB962C8B-B14F-4D97-AF65-F5344CB8AC3E}">
        <p14:creationId xmlns:p14="http://schemas.microsoft.com/office/powerpoint/2010/main" val="192053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DOI</a:t>
            </a:r>
          </a:p>
        </p:txBody>
      </p:sp>
      <p:sp>
        <p:nvSpPr>
          <p:cNvPr id="3" name="Content Placeholder 2"/>
          <p:cNvSpPr>
            <a:spLocks noGrp="1"/>
          </p:cNvSpPr>
          <p:nvPr>
            <p:ph idx="1"/>
          </p:nvPr>
        </p:nvSpPr>
        <p:spPr/>
        <p:txBody>
          <a:bodyPr>
            <a:normAutofit/>
          </a:bodyPr>
          <a:lstStyle/>
          <a:p>
            <a:r>
              <a:rPr lang="en-IN" dirty="0"/>
              <a:t>Digital Object Identifier</a:t>
            </a:r>
          </a:p>
          <a:p>
            <a:r>
              <a:rPr lang="en-IN" dirty="0"/>
              <a:t>DOI of a document remains fixed over the lifetime of a document whereas the Metadata and URL may change. </a:t>
            </a:r>
          </a:p>
          <a:p>
            <a:r>
              <a:rPr lang="en-IN" dirty="0"/>
              <a:t>Thus referring to an online document by its DOI provides more stable linking than simply referring to it by its URL.</a:t>
            </a:r>
          </a:p>
          <a:p>
            <a:r>
              <a:rPr lang="en-IN" dirty="0"/>
              <a:t>DOI name differs from standard identifier registers such as the ISBN and ISRC . The purpose of an identifier registry is to manage a give collection of identifiers, whereas the primary purpose of the DOI system is to make a  collection of indenter actionable and interoperable. </a:t>
            </a:r>
          </a:p>
        </p:txBody>
      </p:sp>
      <p:pic>
        <p:nvPicPr>
          <p:cNvPr id="4" name="Picture 3"/>
          <p:cNvPicPr>
            <a:picLocks noChangeAspect="1"/>
          </p:cNvPicPr>
          <p:nvPr/>
        </p:nvPicPr>
        <p:blipFill>
          <a:blip r:embed="rId2"/>
          <a:stretch>
            <a:fillRect/>
          </a:stretch>
        </p:blipFill>
        <p:spPr>
          <a:xfrm>
            <a:off x="10115550" y="408781"/>
            <a:ext cx="1238250" cy="1238250"/>
          </a:xfrm>
          <a:prstGeom prst="rect">
            <a:avLst/>
          </a:prstGeom>
        </p:spPr>
      </p:pic>
    </p:spTree>
    <p:extLst>
      <p:ext uri="{BB962C8B-B14F-4D97-AF65-F5344CB8AC3E}">
        <p14:creationId xmlns:p14="http://schemas.microsoft.com/office/powerpoint/2010/main" val="424885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DOIs are in wide use mainly to identify academic, professional, and government information, such as journal articles, research reports and data sets, and official publications though they also have been used to identify other types of information resources, such as commercial videos.</a:t>
            </a:r>
          </a:p>
          <a:p>
            <a:endParaRPr lang="en-IN" dirty="0"/>
          </a:p>
          <a:p>
            <a:r>
              <a:rPr lang="en-IN" dirty="0" err="1"/>
              <a:t>Everytime</a:t>
            </a:r>
            <a:r>
              <a:rPr lang="en-IN" dirty="0"/>
              <a:t> a URL changes, the publisher has to update the metadata for the DOI to link to the new URL. It is the publisher's responsibility to update the DOI database.</a:t>
            </a:r>
          </a:p>
        </p:txBody>
      </p:sp>
    </p:spTree>
    <p:extLst>
      <p:ext uri="{BB962C8B-B14F-4D97-AF65-F5344CB8AC3E}">
        <p14:creationId xmlns:p14="http://schemas.microsoft.com/office/powerpoint/2010/main" val="1646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 DOIs should display on screens and in print in the format doi:10.1000/182</a:t>
            </a:r>
          </a:p>
          <a:p>
            <a:r>
              <a:rPr lang="en-US" dirty="0"/>
              <a:t>Prefix: Assigned by a DOI registration agency (e.g., 10.1000). It identifies the organization responsible for the </a:t>
            </a:r>
            <a:r>
              <a:rPr lang="en-US" dirty="0" err="1"/>
              <a:t>content.Suffix</a:t>
            </a:r>
            <a:r>
              <a:rPr lang="en-US" dirty="0"/>
              <a:t>: Assigned by the content publisher (e.g., abcd1234). It uniquely identifies the specific item.</a:t>
            </a:r>
            <a:endParaRPr lang="en-IN" dirty="0"/>
          </a:p>
          <a:p>
            <a:endParaRPr lang="en-IN" dirty="0"/>
          </a:p>
          <a:p>
            <a:endParaRPr lang="en-IN" dirty="0"/>
          </a:p>
          <a:p>
            <a:endParaRPr lang="en-IN" dirty="0"/>
          </a:p>
        </p:txBody>
      </p:sp>
    </p:spTree>
    <p:extLst>
      <p:ext uri="{BB962C8B-B14F-4D97-AF65-F5344CB8AC3E}">
        <p14:creationId xmlns:p14="http://schemas.microsoft.com/office/powerpoint/2010/main" val="212686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DOI cont.</a:t>
            </a:r>
          </a:p>
        </p:txBody>
      </p:sp>
      <p:sp>
        <p:nvSpPr>
          <p:cNvPr id="3" name="Content Placeholder 2"/>
          <p:cNvSpPr>
            <a:spLocks noGrp="1"/>
          </p:cNvSpPr>
          <p:nvPr>
            <p:ph idx="1"/>
          </p:nvPr>
        </p:nvSpPr>
        <p:spPr/>
        <p:txBody>
          <a:bodyPr>
            <a:normAutofit/>
          </a:bodyPr>
          <a:lstStyle/>
          <a:p>
            <a:r>
              <a:rPr lang="en-IN" dirty="0"/>
              <a:t>It may refer to a journal, an individual issue of a journal, or a single table in that article. The choice is left to the assigner but should comply with  INDICES CONTENT MODEL</a:t>
            </a:r>
          </a:p>
          <a:p>
            <a:endParaRPr lang="en-IN" dirty="0"/>
          </a:p>
          <a:p>
            <a:r>
              <a:rPr lang="en-IN" dirty="0"/>
              <a:t>DOI resolver</a:t>
            </a:r>
          </a:p>
          <a:p>
            <a:r>
              <a:rPr lang="en-IN" dirty="0"/>
              <a:t>http://doi.org</a:t>
            </a:r>
          </a:p>
          <a:p>
            <a:endParaRPr lang="en-IN" dirty="0"/>
          </a:p>
          <a:p>
            <a:r>
              <a:rPr lang="en-IN" dirty="0"/>
              <a:t>10.1364/AO.44.003784</a:t>
            </a:r>
          </a:p>
          <a:p>
            <a:r>
              <a:rPr lang="en-IN" dirty="0"/>
              <a:t>10.10.16/S0030-4018(02)02362-3</a:t>
            </a:r>
          </a:p>
        </p:txBody>
      </p:sp>
    </p:spTree>
    <p:extLst>
      <p:ext uri="{BB962C8B-B14F-4D97-AF65-F5344CB8AC3E}">
        <p14:creationId xmlns:p14="http://schemas.microsoft.com/office/powerpoint/2010/main" val="119614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ISSN</a:t>
            </a:r>
          </a:p>
        </p:txBody>
      </p:sp>
      <p:sp>
        <p:nvSpPr>
          <p:cNvPr id="4" name="Title 1"/>
          <p:cNvSpPr txBox="1">
            <a:spLocks/>
          </p:cNvSpPr>
          <p:nvPr/>
        </p:nvSpPr>
        <p:spPr>
          <a:xfrm>
            <a:off x="838200" y="29583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dirty="0"/>
          </a:p>
        </p:txBody>
      </p:sp>
      <p:sp>
        <p:nvSpPr>
          <p:cNvPr id="5" name="Content Placeholder 2"/>
          <p:cNvSpPr txBox="1">
            <a:spLocks/>
          </p:cNvSpPr>
          <p:nvPr/>
        </p:nvSpPr>
        <p:spPr>
          <a:xfrm>
            <a:off x="646111" y="1738580"/>
            <a:ext cx="10515600" cy="11327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t>International Standard Serial Number</a:t>
            </a:r>
          </a:p>
          <a:p>
            <a:r>
              <a:rPr lang="en-IN" dirty="0"/>
              <a:t>Identifies periodical publications like magazines</a:t>
            </a:r>
          </a:p>
          <a:p>
            <a:r>
              <a:rPr lang="en-US" dirty="0"/>
              <a:t>Components: 8-digit number with a hyphen</a:t>
            </a:r>
            <a:endParaRPr lang="en-IN" dirty="0"/>
          </a:p>
        </p:txBody>
      </p:sp>
    </p:spTree>
    <p:extLst>
      <p:ext uri="{BB962C8B-B14F-4D97-AF65-F5344CB8AC3E}">
        <p14:creationId xmlns:p14="http://schemas.microsoft.com/office/powerpoint/2010/main" val="324019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D100-575A-DC61-2113-2B85ABD86BA2}"/>
              </a:ext>
            </a:extLst>
          </p:cNvPr>
          <p:cNvSpPr>
            <a:spLocks noGrp="1"/>
          </p:cNvSpPr>
          <p:nvPr>
            <p:ph type="title"/>
          </p:nvPr>
        </p:nvSpPr>
        <p:spPr/>
        <p:txBody>
          <a:bodyPr/>
          <a:lstStyle/>
          <a:p>
            <a:r>
              <a:rPr lang="en-IN" dirty="0"/>
              <a:t>ISBN</a:t>
            </a:r>
          </a:p>
        </p:txBody>
      </p:sp>
      <p:sp>
        <p:nvSpPr>
          <p:cNvPr id="3" name="Content Placeholder 2">
            <a:extLst>
              <a:ext uri="{FF2B5EF4-FFF2-40B4-BE49-F238E27FC236}">
                <a16:creationId xmlns:a16="http://schemas.microsoft.com/office/drawing/2014/main" id="{461326E5-B13F-698D-D9FD-335E546D189F}"/>
              </a:ext>
            </a:extLst>
          </p:cNvPr>
          <p:cNvSpPr>
            <a:spLocks noGrp="1"/>
          </p:cNvSpPr>
          <p:nvPr>
            <p:ph idx="1"/>
          </p:nvPr>
        </p:nvSpPr>
        <p:spPr/>
        <p:txBody>
          <a:bodyPr/>
          <a:lstStyle/>
          <a:p>
            <a:r>
              <a:rPr lang="en-IN" dirty="0"/>
              <a:t>International Standard Book Number</a:t>
            </a:r>
          </a:p>
          <a:p>
            <a:r>
              <a:rPr lang="en-US" dirty="0"/>
              <a:t>Prefix: Indicates the book's language or region (e.g., 978).Group Identifier: Identifies the country or language group (e.g., 3 for German-speaking countries).Publisher Identifier: Identifies the publisher (e.g., 16).Title Identifier: Identifies the specific book title (e.g., 148410).Check Digit: A single digit used to validate the ISBN (e.g., 0)</a:t>
            </a:r>
          </a:p>
          <a:p>
            <a:r>
              <a:rPr lang="en-IN" dirty="0"/>
              <a:t>10 digit- Now 13 Digits</a:t>
            </a:r>
          </a:p>
          <a:p>
            <a:r>
              <a:rPr lang="en-IN" dirty="0"/>
              <a:t>An e-book, a paperback and a hardcover edition of the same book would each have  a different ISBN.</a:t>
            </a:r>
          </a:p>
          <a:p>
            <a:endParaRPr lang="en-IN" dirty="0"/>
          </a:p>
        </p:txBody>
      </p:sp>
    </p:spTree>
    <p:extLst>
      <p:ext uri="{BB962C8B-B14F-4D97-AF65-F5344CB8AC3E}">
        <p14:creationId xmlns:p14="http://schemas.microsoft.com/office/powerpoint/2010/main" val="36162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86548"/>
            <a:ext cx="10515600" cy="1325563"/>
          </a:xfrm>
        </p:spPr>
        <p:txBody>
          <a:bodyPr/>
          <a:lstStyle/>
          <a:p>
            <a:r>
              <a:rPr lang="en-IN" dirty="0"/>
              <a:t>Indian Organization responsible for issuing ISSN</a:t>
            </a:r>
          </a:p>
        </p:txBody>
      </p:sp>
      <p:sp>
        <p:nvSpPr>
          <p:cNvPr id="3" name="Content Placeholder 2"/>
          <p:cNvSpPr>
            <a:spLocks noGrp="1"/>
          </p:cNvSpPr>
          <p:nvPr>
            <p:ph idx="1"/>
          </p:nvPr>
        </p:nvSpPr>
        <p:spPr>
          <a:xfrm>
            <a:off x="838200" y="1825625"/>
            <a:ext cx="10515600" cy="3186486"/>
          </a:xfrm>
        </p:spPr>
        <p:txBody>
          <a:bodyPr/>
          <a:lstStyle/>
          <a:p>
            <a:r>
              <a:rPr lang="en-IN" dirty="0"/>
              <a:t>Raja Ram Mohan Roy Library Foundation , part of Ministry of Culture is responsible for registration of Indian publishers , authors , universities, institutions, and government departments that are responsible for publishing books..</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a:t>Indian Organization responsible for issuing ISBN</a:t>
            </a:r>
            <a:endParaRPr lang="en-IN" dirty="0"/>
          </a:p>
        </p:txBody>
      </p:sp>
      <p:sp>
        <p:nvSpPr>
          <p:cNvPr id="5" name="Rectangle 4"/>
          <p:cNvSpPr/>
          <p:nvPr/>
        </p:nvSpPr>
        <p:spPr>
          <a:xfrm>
            <a:off x="990599" y="5119882"/>
            <a:ext cx="10076329" cy="461665"/>
          </a:xfrm>
          <a:prstGeom prst="rect">
            <a:avLst/>
          </a:prstGeom>
        </p:spPr>
        <p:txBody>
          <a:bodyPr wrap="square">
            <a:spAutoFit/>
          </a:bodyPr>
          <a:lstStyle/>
          <a:p>
            <a:r>
              <a:rPr lang="en-IN" sz="2400" dirty="0"/>
              <a:t>Indian National </a:t>
            </a:r>
            <a:r>
              <a:rPr lang="en-IN" sz="2400" dirty="0" err="1"/>
              <a:t>Center</a:t>
            </a:r>
            <a:r>
              <a:rPr lang="en-IN" sz="2400" dirty="0"/>
              <a:t> for ISSN, NISCAIR, 14 </a:t>
            </a:r>
            <a:r>
              <a:rPr lang="en-IN" sz="2400" dirty="0" err="1"/>
              <a:t>Satsang</a:t>
            </a:r>
            <a:r>
              <a:rPr lang="en-IN" sz="2400" dirty="0"/>
              <a:t> </a:t>
            </a:r>
            <a:r>
              <a:rPr lang="en-IN" sz="2400" dirty="0" err="1"/>
              <a:t>Vihar</a:t>
            </a:r>
            <a:r>
              <a:rPr lang="en-IN" sz="2400" dirty="0"/>
              <a:t> Marg, New Delhi</a:t>
            </a:r>
          </a:p>
        </p:txBody>
      </p:sp>
    </p:spTree>
    <p:extLst>
      <p:ext uri="{BB962C8B-B14F-4D97-AF65-F5344CB8AC3E}">
        <p14:creationId xmlns:p14="http://schemas.microsoft.com/office/powerpoint/2010/main" val="186284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AECAD-DD3E-4C0C-8EA8-B542D246AD6A}"/>
              </a:ext>
            </a:extLst>
          </p:cNvPr>
          <p:cNvPicPr>
            <a:picLocks noChangeAspect="1"/>
          </p:cNvPicPr>
          <p:nvPr/>
        </p:nvPicPr>
        <p:blipFill rotWithShape="1">
          <a:blip r:embed="rId2"/>
          <a:srcRect t="10505" r="75758" b="27811"/>
          <a:stretch/>
        </p:blipFill>
        <p:spPr>
          <a:xfrm>
            <a:off x="4276436" y="824749"/>
            <a:ext cx="3639127" cy="5208502"/>
          </a:xfrm>
          <a:prstGeom prst="rect">
            <a:avLst/>
          </a:prstGeom>
        </p:spPr>
      </p:pic>
    </p:spTree>
    <p:extLst>
      <p:ext uri="{BB962C8B-B14F-4D97-AF65-F5344CB8AC3E}">
        <p14:creationId xmlns:p14="http://schemas.microsoft.com/office/powerpoint/2010/main" val="2418974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TotalTime>
  <Words>568</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DOI , ISSN etc</vt:lpstr>
      <vt:lpstr>DOI</vt:lpstr>
      <vt:lpstr>PowerPoint Presentation</vt:lpstr>
      <vt:lpstr>PowerPoint Presentation</vt:lpstr>
      <vt:lpstr>DOI cont.</vt:lpstr>
      <vt:lpstr>ISSN</vt:lpstr>
      <vt:lpstr>ISBN</vt:lpstr>
      <vt:lpstr>Indian Organization responsible for issuing ISSN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 , ISSN etc</dc:title>
  <dc:creator>Dinesh Ganotra</dc:creator>
  <cp:lastModifiedBy>Dinesh Ganotra</cp:lastModifiedBy>
  <cp:revision>5</cp:revision>
  <dcterms:created xsi:type="dcterms:W3CDTF">2023-09-14T05:05:42Z</dcterms:created>
  <dcterms:modified xsi:type="dcterms:W3CDTF">2024-09-19T15:41:04Z</dcterms:modified>
</cp:coreProperties>
</file>